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0" r:id="rId2"/>
    <p:sldId id="259" r:id="rId3"/>
    <p:sldId id="285" r:id="rId4"/>
    <p:sldId id="300" r:id="rId5"/>
    <p:sldId id="301" r:id="rId6"/>
    <p:sldId id="303" r:id="rId7"/>
    <p:sldId id="302" r:id="rId8"/>
    <p:sldId id="305" r:id="rId9"/>
    <p:sldId id="304" r:id="rId10"/>
    <p:sldId id="274" r:id="rId11"/>
    <p:sldId id="291" r:id="rId12"/>
    <p:sldId id="284" r:id="rId13"/>
    <p:sldId id="261" r:id="rId14"/>
    <p:sldId id="306" r:id="rId15"/>
    <p:sldId id="286" r:id="rId16"/>
    <p:sldId id="307" r:id="rId17"/>
    <p:sldId id="287" r:id="rId18"/>
    <p:sldId id="308" r:id="rId19"/>
    <p:sldId id="288" r:id="rId20"/>
    <p:sldId id="297" r:id="rId21"/>
    <p:sldId id="298" r:id="rId22"/>
    <p:sldId id="278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  <p:cmAuthor id="4" name="Laura Quintana Portales" initials="LQP" lastIdx="1" clrIdx="3">
    <p:extLst>
      <p:ext uri="{19B8F6BF-5375-455C-9EA6-DF929625EA0E}">
        <p15:presenceInfo xmlns:p15="http://schemas.microsoft.com/office/powerpoint/2012/main" userId="S::l.quintanap@alumnos.urjc.es::7aeb826f-46bb-4011-9497-513460773f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85"/>
    <a:srgbClr val="0091F6"/>
    <a:srgbClr val="0060A6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3" autoAdjust="0"/>
    <p:restoredTop sz="94607" autoAdjust="0"/>
  </p:normalViewPr>
  <p:slideViewPr>
    <p:cSldViewPr snapToGrid="0">
      <p:cViewPr varScale="1">
        <p:scale>
          <a:sx n="56" d="100"/>
          <a:sy n="56" d="100"/>
        </p:scale>
        <p:origin x="1152" y="184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A769D-4859-1D45-BAF7-15FE1C7EA2B4}" type="doc">
      <dgm:prSet loTypeId="urn:microsoft.com/office/officeart/2005/8/layout/vList4" loCatId="" qsTypeId="urn:microsoft.com/office/officeart/2005/8/quickstyle/simple2" qsCatId="simple" csTypeId="urn:microsoft.com/office/officeart/2005/8/colors/accent1_4" csCatId="accent1" phldr="1"/>
      <dgm:spPr/>
    </dgm:pt>
    <dgm:pt modelId="{DF9C0C3B-1AD3-9C4B-A4D2-0FAF95EC6624}">
      <dgm:prSet phldrT="[Texto]"/>
      <dgm:spPr/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gm:t>
    </dgm:pt>
    <dgm:pt modelId="{8108150F-10EA-8A4D-AF09-62021436A7DB}" type="parTrans" cxnId="{FB7C7BB3-CE51-864E-889A-D89EF50D4C6E}">
      <dgm:prSet/>
      <dgm:spPr/>
      <dgm:t>
        <a:bodyPr/>
        <a:lstStyle/>
        <a:p>
          <a:endParaRPr lang="es-ES"/>
        </a:p>
      </dgm:t>
    </dgm:pt>
    <dgm:pt modelId="{4106B073-C1B3-1742-8ABE-72B40CBD87AE}" type="sibTrans" cxnId="{FB7C7BB3-CE51-864E-889A-D89EF50D4C6E}">
      <dgm:prSet/>
      <dgm:spPr/>
      <dgm:t>
        <a:bodyPr/>
        <a:lstStyle/>
        <a:p>
          <a:endParaRPr lang="es-ES"/>
        </a:p>
      </dgm:t>
    </dgm:pt>
    <dgm:pt modelId="{37325B70-A51F-E642-A8DE-D67613CBF97B}">
      <dgm:prSet phldrT="[Texto]"/>
      <dgm:spPr/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gm:t>
    </dgm:pt>
    <dgm:pt modelId="{1FC9F00E-6EA1-1D4B-8EC7-42907D9086C9}" type="parTrans" cxnId="{B4C8D5AC-40B7-E944-A05B-F396B910EA31}">
      <dgm:prSet/>
      <dgm:spPr/>
      <dgm:t>
        <a:bodyPr/>
        <a:lstStyle/>
        <a:p>
          <a:endParaRPr lang="es-ES"/>
        </a:p>
      </dgm:t>
    </dgm:pt>
    <dgm:pt modelId="{91F0D0DD-0E3D-684D-B5B4-FBA3727AC175}" type="sibTrans" cxnId="{B4C8D5AC-40B7-E944-A05B-F396B910EA31}">
      <dgm:prSet/>
      <dgm:spPr/>
      <dgm:t>
        <a:bodyPr/>
        <a:lstStyle/>
        <a:p>
          <a:endParaRPr lang="es-ES"/>
        </a:p>
      </dgm:t>
    </dgm:pt>
    <dgm:pt modelId="{762898C2-BE2F-C44A-BE94-2327847FFBC6}">
      <dgm:prSet phldrT="[Texto]"/>
      <dgm:spPr/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gm:t>
    </dgm:pt>
    <dgm:pt modelId="{5FD1C400-1271-EE4B-AFFA-6FC7005ADF2E}" type="parTrans" cxnId="{B11AE5F6-43B1-0D43-8BFA-7DCC2C830381}">
      <dgm:prSet/>
      <dgm:spPr/>
      <dgm:t>
        <a:bodyPr/>
        <a:lstStyle/>
        <a:p>
          <a:endParaRPr lang="es-ES"/>
        </a:p>
      </dgm:t>
    </dgm:pt>
    <dgm:pt modelId="{96C18161-189D-1C49-9EF8-BB84A46D5184}" type="sibTrans" cxnId="{B11AE5F6-43B1-0D43-8BFA-7DCC2C830381}">
      <dgm:prSet/>
      <dgm:spPr/>
      <dgm:t>
        <a:bodyPr/>
        <a:lstStyle/>
        <a:p>
          <a:endParaRPr lang="es-ES"/>
        </a:p>
      </dgm:t>
    </dgm:pt>
    <dgm:pt modelId="{1E3D4E59-66FD-664C-AF22-06CD560DA357}">
      <dgm:prSet/>
      <dgm:spPr/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</a:t>
          </a:r>
        </a:p>
      </dgm:t>
    </dgm:pt>
    <dgm:pt modelId="{00174627-9AD4-B44D-A36C-4C73A91868AA}" type="parTrans" cxnId="{F5A8EE34-A50A-D249-ABF4-F57C7361CBD5}">
      <dgm:prSet/>
      <dgm:spPr/>
      <dgm:t>
        <a:bodyPr/>
        <a:lstStyle/>
        <a:p>
          <a:endParaRPr lang="es-ES"/>
        </a:p>
      </dgm:t>
    </dgm:pt>
    <dgm:pt modelId="{AE0A8BE1-C224-5446-8959-E8995566580A}" type="sibTrans" cxnId="{F5A8EE34-A50A-D249-ABF4-F57C7361CBD5}">
      <dgm:prSet/>
      <dgm:spPr/>
      <dgm:t>
        <a:bodyPr/>
        <a:lstStyle/>
        <a:p>
          <a:endParaRPr lang="es-ES"/>
        </a:p>
      </dgm:t>
    </dgm:pt>
    <dgm:pt modelId="{805314DD-5FAA-FB44-A0F4-7A3E7E81A199}">
      <dgm:prSet/>
      <dgm:spPr/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 y trabajos futuros</a:t>
          </a:r>
        </a:p>
      </dgm:t>
    </dgm:pt>
    <dgm:pt modelId="{7AC71914-2181-1F40-B4C5-69A99A90C08D}" type="parTrans" cxnId="{694BDF1C-EBA8-694B-B484-8923C492F353}">
      <dgm:prSet/>
      <dgm:spPr/>
      <dgm:t>
        <a:bodyPr/>
        <a:lstStyle/>
        <a:p>
          <a:endParaRPr lang="es-ES"/>
        </a:p>
      </dgm:t>
    </dgm:pt>
    <dgm:pt modelId="{68A03629-47D0-EC41-AC34-BDD0029C859A}" type="sibTrans" cxnId="{694BDF1C-EBA8-694B-B484-8923C492F353}">
      <dgm:prSet/>
      <dgm:spPr/>
      <dgm:t>
        <a:bodyPr/>
        <a:lstStyle/>
        <a:p>
          <a:endParaRPr lang="es-ES"/>
        </a:p>
      </dgm:t>
    </dgm:pt>
    <dgm:pt modelId="{D2458DD6-E7AF-EB40-B87C-62C27DBA582B}" type="pres">
      <dgm:prSet presAssocID="{E76A769D-4859-1D45-BAF7-15FE1C7EA2B4}" presName="linear" presStyleCnt="0">
        <dgm:presLayoutVars>
          <dgm:dir/>
          <dgm:resizeHandles val="exact"/>
        </dgm:presLayoutVars>
      </dgm:prSet>
      <dgm:spPr/>
    </dgm:pt>
    <dgm:pt modelId="{81FC43B2-5A86-CB41-A0FC-FE09872D96AC}" type="pres">
      <dgm:prSet presAssocID="{DF9C0C3B-1AD3-9C4B-A4D2-0FAF95EC6624}" presName="comp" presStyleCnt="0"/>
      <dgm:spPr/>
    </dgm:pt>
    <dgm:pt modelId="{BDEB8FDB-E5A5-F145-B5F3-DFB38F968746}" type="pres">
      <dgm:prSet presAssocID="{DF9C0C3B-1AD3-9C4B-A4D2-0FAF95EC6624}" presName="box" presStyleLbl="node1" presStyleIdx="0" presStyleCnt="5" custLinFactNeighborX="15266" custLinFactNeighborY="1584"/>
      <dgm:spPr/>
    </dgm:pt>
    <dgm:pt modelId="{FC863FCF-FA64-734E-94CF-59652D660320}" type="pres">
      <dgm:prSet presAssocID="{DF9C0C3B-1AD3-9C4B-A4D2-0FAF95EC6624}" presName="img" presStyleLbl="fgImgPlace1" presStyleIdx="0" presStyleCnt="5" custScaleX="31524" custScaleY="95930"/>
      <dgm:spPr/>
    </dgm:pt>
    <dgm:pt modelId="{0CFD86A3-23EB-9147-8D5D-B555AAC48BC8}" type="pres">
      <dgm:prSet presAssocID="{DF9C0C3B-1AD3-9C4B-A4D2-0FAF95EC6624}" presName="text" presStyleLbl="node1" presStyleIdx="0" presStyleCnt="5">
        <dgm:presLayoutVars>
          <dgm:bulletEnabled val="1"/>
        </dgm:presLayoutVars>
      </dgm:prSet>
      <dgm:spPr/>
    </dgm:pt>
    <dgm:pt modelId="{6174D553-1260-3B4C-9A08-036F20C07713}" type="pres">
      <dgm:prSet presAssocID="{4106B073-C1B3-1742-8ABE-72B40CBD87AE}" presName="spacer" presStyleCnt="0"/>
      <dgm:spPr/>
    </dgm:pt>
    <dgm:pt modelId="{3DF7D5F6-056C-9A4E-8955-EEA7C0CE98B6}" type="pres">
      <dgm:prSet presAssocID="{37325B70-A51F-E642-A8DE-D67613CBF97B}" presName="comp" presStyleCnt="0"/>
      <dgm:spPr/>
    </dgm:pt>
    <dgm:pt modelId="{1F8710BB-C5AF-B649-9D55-D24D17981F06}" type="pres">
      <dgm:prSet presAssocID="{37325B70-A51F-E642-A8DE-D67613CBF97B}" presName="box" presStyleLbl="node1" presStyleIdx="1" presStyleCnt="5"/>
      <dgm:spPr/>
    </dgm:pt>
    <dgm:pt modelId="{F54A094E-C8B9-944D-AFD5-9D4DFF3D4308}" type="pres">
      <dgm:prSet presAssocID="{37325B70-A51F-E642-A8DE-D67613CBF97B}" presName="img" presStyleLbl="fgImgPlace1" presStyleIdx="1" presStyleCnt="5" custScaleX="31155" custScaleY="81928" custLinFactNeighborX="254" custLinFactNeighborY="-2750"/>
      <dgm:spPr/>
    </dgm:pt>
    <dgm:pt modelId="{B2C0891A-23D4-2342-A6CA-5683AE8E89EE}" type="pres">
      <dgm:prSet presAssocID="{37325B70-A51F-E642-A8DE-D67613CBF97B}" presName="text" presStyleLbl="node1" presStyleIdx="1" presStyleCnt="5">
        <dgm:presLayoutVars>
          <dgm:bulletEnabled val="1"/>
        </dgm:presLayoutVars>
      </dgm:prSet>
      <dgm:spPr/>
    </dgm:pt>
    <dgm:pt modelId="{B6AD5586-8FB9-B747-B02A-684D256DD528}" type="pres">
      <dgm:prSet presAssocID="{91F0D0DD-0E3D-684D-B5B4-FBA3727AC175}" presName="spacer" presStyleCnt="0"/>
      <dgm:spPr/>
    </dgm:pt>
    <dgm:pt modelId="{57253EFF-C792-AF4B-A2B7-96552A6B19DB}" type="pres">
      <dgm:prSet presAssocID="{762898C2-BE2F-C44A-BE94-2327847FFBC6}" presName="comp" presStyleCnt="0"/>
      <dgm:spPr/>
    </dgm:pt>
    <dgm:pt modelId="{781B8869-E9DD-C54F-976C-B88753637163}" type="pres">
      <dgm:prSet presAssocID="{762898C2-BE2F-C44A-BE94-2327847FFBC6}" presName="box" presStyleLbl="node1" presStyleIdx="2" presStyleCnt="5"/>
      <dgm:spPr/>
    </dgm:pt>
    <dgm:pt modelId="{655AD716-646D-0F4E-8966-E0FB07DE1468}" type="pres">
      <dgm:prSet presAssocID="{762898C2-BE2F-C44A-BE94-2327847FFBC6}" presName="img" presStyleLbl="fgImgPlace1" presStyleIdx="2" presStyleCnt="5" custScaleX="28384" custScaleY="94389"/>
      <dgm:spPr/>
    </dgm:pt>
    <dgm:pt modelId="{075ADFAE-331B-0C4E-AC02-DFD572645A0B}" type="pres">
      <dgm:prSet presAssocID="{762898C2-BE2F-C44A-BE94-2327847FFBC6}" presName="text" presStyleLbl="node1" presStyleIdx="2" presStyleCnt="5">
        <dgm:presLayoutVars>
          <dgm:bulletEnabled val="1"/>
        </dgm:presLayoutVars>
      </dgm:prSet>
      <dgm:spPr/>
    </dgm:pt>
    <dgm:pt modelId="{3A2382B2-6ADB-AA4B-8AF5-4A2AA5E1556B}" type="pres">
      <dgm:prSet presAssocID="{96C18161-189D-1C49-9EF8-BB84A46D5184}" presName="spacer" presStyleCnt="0"/>
      <dgm:spPr/>
    </dgm:pt>
    <dgm:pt modelId="{11D8420F-BF36-A548-B17E-704246D76920}" type="pres">
      <dgm:prSet presAssocID="{1E3D4E59-66FD-664C-AF22-06CD560DA357}" presName="comp" presStyleCnt="0"/>
      <dgm:spPr/>
    </dgm:pt>
    <dgm:pt modelId="{85BE7D1A-F0DC-3546-BDAF-99207FB333AE}" type="pres">
      <dgm:prSet presAssocID="{1E3D4E59-66FD-664C-AF22-06CD560DA357}" presName="box" presStyleLbl="node1" presStyleIdx="3" presStyleCnt="5"/>
      <dgm:spPr/>
    </dgm:pt>
    <dgm:pt modelId="{5560EEDC-EC66-0743-B1D3-8E786660E358}" type="pres">
      <dgm:prSet presAssocID="{1E3D4E59-66FD-664C-AF22-06CD560DA357}" presName="img" presStyleLbl="fgImgPlace1" presStyleIdx="3" presStyleCnt="5" custScaleX="28580" custScaleY="88233"/>
      <dgm:spPr/>
    </dgm:pt>
    <dgm:pt modelId="{0DBF124A-686F-134F-B489-2E232B687CB2}" type="pres">
      <dgm:prSet presAssocID="{1E3D4E59-66FD-664C-AF22-06CD560DA357}" presName="text" presStyleLbl="node1" presStyleIdx="3" presStyleCnt="5">
        <dgm:presLayoutVars>
          <dgm:bulletEnabled val="1"/>
        </dgm:presLayoutVars>
      </dgm:prSet>
      <dgm:spPr/>
    </dgm:pt>
    <dgm:pt modelId="{70E8D25F-AB30-CD4D-9FFE-FBD1F150A577}" type="pres">
      <dgm:prSet presAssocID="{AE0A8BE1-C224-5446-8959-E8995566580A}" presName="spacer" presStyleCnt="0"/>
      <dgm:spPr/>
    </dgm:pt>
    <dgm:pt modelId="{B9D84E65-84C6-A346-BF23-365E25A2B9DF}" type="pres">
      <dgm:prSet presAssocID="{805314DD-5FAA-FB44-A0F4-7A3E7E81A199}" presName="comp" presStyleCnt="0"/>
      <dgm:spPr/>
    </dgm:pt>
    <dgm:pt modelId="{9EE1ACF4-B18D-2345-BB22-B138A747D54A}" type="pres">
      <dgm:prSet presAssocID="{805314DD-5FAA-FB44-A0F4-7A3E7E81A199}" presName="box" presStyleLbl="node1" presStyleIdx="4" presStyleCnt="5"/>
      <dgm:spPr/>
    </dgm:pt>
    <dgm:pt modelId="{F7B493F0-BEB8-FB4A-AF92-5621CF2DED44}" type="pres">
      <dgm:prSet presAssocID="{805314DD-5FAA-FB44-A0F4-7A3E7E81A199}" presName="img" presStyleLbl="fgImgPlace1" presStyleIdx="4" presStyleCnt="5" custScaleX="27366" custScaleY="94679"/>
      <dgm:spPr/>
    </dgm:pt>
    <dgm:pt modelId="{0B7376EF-C707-8642-89CB-CA737DBBCC6E}" type="pres">
      <dgm:prSet presAssocID="{805314DD-5FAA-FB44-A0F4-7A3E7E81A199}" presName="text" presStyleLbl="node1" presStyleIdx="4" presStyleCnt="5">
        <dgm:presLayoutVars>
          <dgm:bulletEnabled val="1"/>
        </dgm:presLayoutVars>
      </dgm:prSet>
      <dgm:spPr/>
    </dgm:pt>
  </dgm:ptLst>
  <dgm:cxnLst>
    <dgm:cxn modelId="{29532511-C9B2-3743-9F0A-712E53F74801}" type="presOf" srcId="{1E3D4E59-66FD-664C-AF22-06CD560DA357}" destId="{85BE7D1A-F0DC-3546-BDAF-99207FB333AE}" srcOrd="0" destOrd="0" presId="urn:microsoft.com/office/officeart/2005/8/layout/vList4"/>
    <dgm:cxn modelId="{694BDF1C-EBA8-694B-B484-8923C492F353}" srcId="{E76A769D-4859-1D45-BAF7-15FE1C7EA2B4}" destId="{805314DD-5FAA-FB44-A0F4-7A3E7E81A199}" srcOrd="4" destOrd="0" parTransId="{7AC71914-2181-1F40-B4C5-69A99A90C08D}" sibTransId="{68A03629-47D0-EC41-AC34-BDD0029C859A}"/>
    <dgm:cxn modelId="{2C4F062B-1168-AD4E-97CF-9D90E0B704F1}" type="presOf" srcId="{1E3D4E59-66FD-664C-AF22-06CD560DA357}" destId="{0DBF124A-686F-134F-B489-2E232B687CB2}" srcOrd="1" destOrd="0" presId="urn:microsoft.com/office/officeart/2005/8/layout/vList4"/>
    <dgm:cxn modelId="{F5A8EE34-A50A-D249-ABF4-F57C7361CBD5}" srcId="{E76A769D-4859-1D45-BAF7-15FE1C7EA2B4}" destId="{1E3D4E59-66FD-664C-AF22-06CD560DA357}" srcOrd="3" destOrd="0" parTransId="{00174627-9AD4-B44D-A36C-4C73A91868AA}" sibTransId="{AE0A8BE1-C224-5446-8959-E8995566580A}"/>
    <dgm:cxn modelId="{92EA2B58-9B25-1144-A137-7C924D397B7F}" type="presOf" srcId="{762898C2-BE2F-C44A-BE94-2327847FFBC6}" destId="{075ADFAE-331B-0C4E-AC02-DFD572645A0B}" srcOrd="1" destOrd="0" presId="urn:microsoft.com/office/officeart/2005/8/layout/vList4"/>
    <dgm:cxn modelId="{EB651E72-78AB-7F4A-9560-068A4AABFD13}" type="presOf" srcId="{DF9C0C3B-1AD3-9C4B-A4D2-0FAF95EC6624}" destId="{BDEB8FDB-E5A5-F145-B5F3-DFB38F968746}" srcOrd="0" destOrd="0" presId="urn:microsoft.com/office/officeart/2005/8/layout/vList4"/>
    <dgm:cxn modelId="{591CE075-B1CC-BB48-B1A9-3491AA5609F2}" type="presOf" srcId="{E76A769D-4859-1D45-BAF7-15FE1C7EA2B4}" destId="{D2458DD6-E7AF-EB40-B87C-62C27DBA582B}" srcOrd="0" destOrd="0" presId="urn:microsoft.com/office/officeart/2005/8/layout/vList4"/>
    <dgm:cxn modelId="{5C190376-6D6C-D040-8F69-F1F32B65F37F}" type="presOf" srcId="{37325B70-A51F-E642-A8DE-D67613CBF97B}" destId="{1F8710BB-C5AF-B649-9D55-D24D17981F06}" srcOrd="0" destOrd="0" presId="urn:microsoft.com/office/officeart/2005/8/layout/vList4"/>
    <dgm:cxn modelId="{7FC2D599-334E-5742-9BA2-F61D6E907B12}" type="presOf" srcId="{762898C2-BE2F-C44A-BE94-2327847FFBC6}" destId="{781B8869-E9DD-C54F-976C-B88753637163}" srcOrd="0" destOrd="0" presId="urn:microsoft.com/office/officeart/2005/8/layout/vList4"/>
    <dgm:cxn modelId="{B4C8D5AC-40B7-E944-A05B-F396B910EA31}" srcId="{E76A769D-4859-1D45-BAF7-15FE1C7EA2B4}" destId="{37325B70-A51F-E642-A8DE-D67613CBF97B}" srcOrd="1" destOrd="0" parTransId="{1FC9F00E-6EA1-1D4B-8EC7-42907D9086C9}" sibTransId="{91F0D0DD-0E3D-684D-B5B4-FBA3727AC175}"/>
    <dgm:cxn modelId="{FB7C7BB3-CE51-864E-889A-D89EF50D4C6E}" srcId="{E76A769D-4859-1D45-BAF7-15FE1C7EA2B4}" destId="{DF9C0C3B-1AD3-9C4B-A4D2-0FAF95EC6624}" srcOrd="0" destOrd="0" parTransId="{8108150F-10EA-8A4D-AF09-62021436A7DB}" sibTransId="{4106B073-C1B3-1742-8ABE-72B40CBD87AE}"/>
    <dgm:cxn modelId="{F57C11B4-3778-F748-BAC9-B6ECED50C56A}" type="presOf" srcId="{37325B70-A51F-E642-A8DE-D67613CBF97B}" destId="{B2C0891A-23D4-2342-A6CA-5683AE8E89EE}" srcOrd="1" destOrd="0" presId="urn:microsoft.com/office/officeart/2005/8/layout/vList4"/>
    <dgm:cxn modelId="{E95C7DD4-5EC0-0F4B-8FBE-B6CFF52CE1AA}" type="presOf" srcId="{805314DD-5FAA-FB44-A0F4-7A3E7E81A199}" destId="{9EE1ACF4-B18D-2345-BB22-B138A747D54A}" srcOrd="0" destOrd="0" presId="urn:microsoft.com/office/officeart/2005/8/layout/vList4"/>
    <dgm:cxn modelId="{B11AE5F6-43B1-0D43-8BFA-7DCC2C830381}" srcId="{E76A769D-4859-1D45-BAF7-15FE1C7EA2B4}" destId="{762898C2-BE2F-C44A-BE94-2327847FFBC6}" srcOrd="2" destOrd="0" parTransId="{5FD1C400-1271-EE4B-AFFA-6FC7005ADF2E}" sibTransId="{96C18161-189D-1C49-9EF8-BB84A46D5184}"/>
    <dgm:cxn modelId="{E68596FC-8D65-014F-BB30-075865F6F335}" type="presOf" srcId="{DF9C0C3B-1AD3-9C4B-A4D2-0FAF95EC6624}" destId="{0CFD86A3-23EB-9147-8D5D-B555AAC48BC8}" srcOrd="1" destOrd="0" presId="urn:microsoft.com/office/officeart/2005/8/layout/vList4"/>
    <dgm:cxn modelId="{ABCA10FD-84EE-3348-8C0C-91FBCA21E0A7}" type="presOf" srcId="{805314DD-5FAA-FB44-A0F4-7A3E7E81A199}" destId="{0B7376EF-C707-8642-89CB-CA737DBBCC6E}" srcOrd="1" destOrd="0" presId="urn:microsoft.com/office/officeart/2005/8/layout/vList4"/>
    <dgm:cxn modelId="{469FE755-A376-A14E-B8EA-3D3A06D40059}" type="presParOf" srcId="{D2458DD6-E7AF-EB40-B87C-62C27DBA582B}" destId="{81FC43B2-5A86-CB41-A0FC-FE09872D96AC}" srcOrd="0" destOrd="0" presId="urn:microsoft.com/office/officeart/2005/8/layout/vList4"/>
    <dgm:cxn modelId="{1FE04CAF-3D10-E243-9F4F-38A0D8EAE631}" type="presParOf" srcId="{81FC43B2-5A86-CB41-A0FC-FE09872D96AC}" destId="{BDEB8FDB-E5A5-F145-B5F3-DFB38F968746}" srcOrd="0" destOrd="0" presId="urn:microsoft.com/office/officeart/2005/8/layout/vList4"/>
    <dgm:cxn modelId="{CCD897FD-FA62-D64E-98B6-56128F1E82B1}" type="presParOf" srcId="{81FC43B2-5A86-CB41-A0FC-FE09872D96AC}" destId="{FC863FCF-FA64-734E-94CF-59652D660320}" srcOrd="1" destOrd="0" presId="urn:microsoft.com/office/officeart/2005/8/layout/vList4"/>
    <dgm:cxn modelId="{85B7C07B-2E66-A545-8522-49E30CE4B061}" type="presParOf" srcId="{81FC43B2-5A86-CB41-A0FC-FE09872D96AC}" destId="{0CFD86A3-23EB-9147-8D5D-B555AAC48BC8}" srcOrd="2" destOrd="0" presId="urn:microsoft.com/office/officeart/2005/8/layout/vList4"/>
    <dgm:cxn modelId="{A973F0BD-F944-AE46-B461-3502D1E217E9}" type="presParOf" srcId="{D2458DD6-E7AF-EB40-B87C-62C27DBA582B}" destId="{6174D553-1260-3B4C-9A08-036F20C07713}" srcOrd="1" destOrd="0" presId="urn:microsoft.com/office/officeart/2005/8/layout/vList4"/>
    <dgm:cxn modelId="{74D0268D-E52F-A74E-9915-7EA5C4E7140B}" type="presParOf" srcId="{D2458DD6-E7AF-EB40-B87C-62C27DBA582B}" destId="{3DF7D5F6-056C-9A4E-8955-EEA7C0CE98B6}" srcOrd="2" destOrd="0" presId="urn:microsoft.com/office/officeart/2005/8/layout/vList4"/>
    <dgm:cxn modelId="{0D1524E3-4798-8C42-9631-8A2E0E9B6DFF}" type="presParOf" srcId="{3DF7D5F6-056C-9A4E-8955-EEA7C0CE98B6}" destId="{1F8710BB-C5AF-B649-9D55-D24D17981F06}" srcOrd="0" destOrd="0" presId="urn:microsoft.com/office/officeart/2005/8/layout/vList4"/>
    <dgm:cxn modelId="{12CDE8E0-1864-AC47-A5FA-537106E08149}" type="presParOf" srcId="{3DF7D5F6-056C-9A4E-8955-EEA7C0CE98B6}" destId="{F54A094E-C8B9-944D-AFD5-9D4DFF3D4308}" srcOrd="1" destOrd="0" presId="urn:microsoft.com/office/officeart/2005/8/layout/vList4"/>
    <dgm:cxn modelId="{26C52E4A-B473-1541-B943-0F214E4D2AEB}" type="presParOf" srcId="{3DF7D5F6-056C-9A4E-8955-EEA7C0CE98B6}" destId="{B2C0891A-23D4-2342-A6CA-5683AE8E89EE}" srcOrd="2" destOrd="0" presId="urn:microsoft.com/office/officeart/2005/8/layout/vList4"/>
    <dgm:cxn modelId="{8BC75989-E6DD-5543-8EE2-4D84470E7D84}" type="presParOf" srcId="{D2458DD6-E7AF-EB40-B87C-62C27DBA582B}" destId="{B6AD5586-8FB9-B747-B02A-684D256DD528}" srcOrd="3" destOrd="0" presId="urn:microsoft.com/office/officeart/2005/8/layout/vList4"/>
    <dgm:cxn modelId="{71C22267-3DEE-8942-BE92-44CF00B20A67}" type="presParOf" srcId="{D2458DD6-E7AF-EB40-B87C-62C27DBA582B}" destId="{57253EFF-C792-AF4B-A2B7-96552A6B19DB}" srcOrd="4" destOrd="0" presId="urn:microsoft.com/office/officeart/2005/8/layout/vList4"/>
    <dgm:cxn modelId="{938BF47A-8B78-5841-BFE4-0DE7CED6DE28}" type="presParOf" srcId="{57253EFF-C792-AF4B-A2B7-96552A6B19DB}" destId="{781B8869-E9DD-C54F-976C-B88753637163}" srcOrd="0" destOrd="0" presId="urn:microsoft.com/office/officeart/2005/8/layout/vList4"/>
    <dgm:cxn modelId="{E3D95137-CF0A-BF45-BB43-03A69D6CEDD7}" type="presParOf" srcId="{57253EFF-C792-AF4B-A2B7-96552A6B19DB}" destId="{655AD716-646D-0F4E-8966-E0FB07DE1468}" srcOrd="1" destOrd="0" presId="urn:microsoft.com/office/officeart/2005/8/layout/vList4"/>
    <dgm:cxn modelId="{A2B3C0BD-281A-FB43-9FE3-9FF7D0935725}" type="presParOf" srcId="{57253EFF-C792-AF4B-A2B7-96552A6B19DB}" destId="{075ADFAE-331B-0C4E-AC02-DFD572645A0B}" srcOrd="2" destOrd="0" presId="urn:microsoft.com/office/officeart/2005/8/layout/vList4"/>
    <dgm:cxn modelId="{85C64F6B-EBAC-DB4B-81B2-EC676E16B395}" type="presParOf" srcId="{D2458DD6-E7AF-EB40-B87C-62C27DBA582B}" destId="{3A2382B2-6ADB-AA4B-8AF5-4A2AA5E1556B}" srcOrd="5" destOrd="0" presId="urn:microsoft.com/office/officeart/2005/8/layout/vList4"/>
    <dgm:cxn modelId="{CB13465F-FE6E-8747-A29B-CB23595C27AB}" type="presParOf" srcId="{D2458DD6-E7AF-EB40-B87C-62C27DBA582B}" destId="{11D8420F-BF36-A548-B17E-704246D76920}" srcOrd="6" destOrd="0" presId="urn:microsoft.com/office/officeart/2005/8/layout/vList4"/>
    <dgm:cxn modelId="{7A685AA7-D8D3-3146-AFAA-59FED4B48104}" type="presParOf" srcId="{11D8420F-BF36-A548-B17E-704246D76920}" destId="{85BE7D1A-F0DC-3546-BDAF-99207FB333AE}" srcOrd="0" destOrd="0" presId="urn:microsoft.com/office/officeart/2005/8/layout/vList4"/>
    <dgm:cxn modelId="{EA7BF721-BCB8-6C48-BD4F-DD3C582C3D9B}" type="presParOf" srcId="{11D8420F-BF36-A548-B17E-704246D76920}" destId="{5560EEDC-EC66-0743-B1D3-8E786660E358}" srcOrd="1" destOrd="0" presId="urn:microsoft.com/office/officeart/2005/8/layout/vList4"/>
    <dgm:cxn modelId="{8A9779B6-2610-B646-B797-50BB06F04B45}" type="presParOf" srcId="{11D8420F-BF36-A548-B17E-704246D76920}" destId="{0DBF124A-686F-134F-B489-2E232B687CB2}" srcOrd="2" destOrd="0" presId="urn:microsoft.com/office/officeart/2005/8/layout/vList4"/>
    <dgm:cxn modelId="{9F3FEEF6-C9C5-1D4B-88BC-010514772F8F}" type="presParOf" srcId="{D2458DD6-E7AF-EB40-B87C-62C27DBA582B}" destId="{70E8D25F-AB30-CD4D-9FFE-FBD1F150A577}" srcOrd="7" destOrd="0" presId="urn:microsoft.com/office/officeart/2005/8/layout/vList4"/>
    <dgm:cxn modelId="{774FDC0E-CF83-2740-A556-22AE521B34CC}" type="presParOf" srcId="{D2458DD6-E7AF-EB40-B87C-62C27DBA582B}" destId="{B9D84E65-84C6-A346-BF23-365E25A2B9DF}" srcOrd="8" destOrd="0" presId="urn:microsoft.com/office/officeart/2005/8/layout/vList4"/>
    <dgm:cxn modelId="{EF29AE8A-8D3B-0E4B-95C9-B8DBFFD7EAA1}" type="presParOf" srcId="{B9D84E65-84C6-A346-BF23-365E25A2B9DF}" destId="{9EE1ACF4-B18D-2345-BB22-B138A747D54A}" srcOrd="0" destOrd="0" presId="urn:microsoft.com/office/officeart/2005/8/layout/vList4"/>
    <dgm:cxn modelId="{8591794E-9372-334F-B8D5-669E77972CC4}" type="presParOf" srcId="{B9D84E65-84C6-A346-BF23-365E25A2B9DF}" destId="{F7B493F0-BEB8-FB4A-AF92-5621CF2DED44}" srcOrd="1" destOrd="0" presId="urn:microsoft.com/office/officeart/2005/8/layout/vList4"/>
    <dgm:cxn modelId="{E66D33B7-0497-9344-88BB-C44ADA0D325E}" type="presParOf" srcId="{B9D84E65-84C6-A346-BF23-365E25A2B9DF}" destId="{0B7376EF-C707-8642-89CB-CA737DBBCC6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B8FDB-E5A5-F145-B5F3-DFB38F968746}">
      <dsp:nvSpPr>
        <dsp:cNvPr id="0" name=""/>
        <dsp:cNvSpPr/>
      </dsp:nvSpPr>
      <dsp:spPr>
        <a:xfrm>
          <a:off x="0" y="11086"/>
          <a:ext cx="9387016" cy="699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sp:txBody>
      <dsp:txXfrm>
        <a:off x="1947393" y="11086"/>
        <a:ext cx="7439622" cy="699901"/>
      </dsp:txXfrm>
    </dsp:sp>
    <dsp:sp modelId="{FC863FCF-FA64-734E-94CF-59652D660320}">
      <dsp:nvSpPr>
        <dsp:cNvPr id="0" name=""/>
        <dsp:cNvSpPr/>
      </dsp:nvSpPr>
      <dsp:spPr>
        <a:xfrm>
          <a:off x="712775" y="81384"/>
          <a:ext cx="591832" cy="5371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8710BB-C5AF-B649-9D55-D24D17981F06}">
      <dsp:nvSpPr>
        <dsp:cNvPr id="0" name=""/>
        <dsp:cNvSpPr/>
      </dsp:nvSpPr>
      <dsp:spPr>
        <a:xfrm>
          <a:off x="0" y="769891"/>
          <a:ext cx="9387016" cy="699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56112"/>
            <a:satOff val="-7693"/>
            <a:lumOff val="195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sp:txBody>
      <dsp:txXfrm>
        <a:off x="1947393" y="769891"/>
        <a:ext cx="7439622" cy="699901"/>
      </dsp:txXfrm>
    </dsp:sp>
    <dsp:sp modelId="{F54A094E-C8B9-944D-AFD5-9D4DFF3D4308}">
      <dsp:nvSpPr>
        <dsp:cNvPr id="0" name=""/>
        <dsp:cNvSpPr/>
      </dsp:nvSpPr>
      <dsp:spPr>
        <a:xfrm>
          <a:off x="721007" y="875078"/>
          <a:ext cx="584904" cy="4587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6171"/>
            <a:satOff val="102"/>
            <a:lumOff val="-4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1B8869-E9DD-C54F-976C-B88753637163}">
      <dsp:nvSpPr>
        <dsp:cNvPr id="0" name=""/>
        <dsp:cNvSpPr/>
      </dsp:nvSpPr>
      <dsp:spPr>
        <a:xfrm>
          <a:off x="0" y="1539783"/>
          <a:ext cx="9387016" cy="699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512224"/>
            <a:satOff val="-15386"/>
            <a:lumOff val="391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sp:txBody>
      <dsp:txXfrm>
        <a:off x="1947393" y="1539783"/>
        <a:ext cx="7439622" cy="699901"/>
      </dsp:txXfrm>
    </dsp:sp>
    <dsp:sp modelId="{655AD716-646D-0F4E-8966-E0FB07DE1468}">
      <dsp:nvSpPr>
        <dsp:cNvPr id="0" name=""/>
        <dsp:cNvSpPr/>
      </dsp:nvSpPr>
      <dsp:spPr>
        <a:xfrm>
          <a:off x="742250" y="1625482"/>
          <a:ext cx="532882" cy="52850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2343"/>
            <a:satOff val="205"/>
            <a:lumOff val="-9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5BE7D1A-F0DC-3546-BDAF-99207FB333AE}">
      <dsp:nvSpPr>
        <dsp:cNvPr id="0" name=""/>
        <dsp:cNvSpPr/>
      </dsp:nvSpPr>
      <dsp:spPr>
        <a:xfrm>
          <a:off x="0" y="2309675"/>
          <a:ext cx="9387016" cy="699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512224"/>
            <a:satOff val="-15386"/>
            <a:lumOff val="391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</a:t>
          </a:r>
        </a:p>
      </dsp:txBody>
      <dsp:txXfrm>
        <a:off x="1947393" y="2309675"/>
        <a:ext cx="7439622" cy="699901"/>
      </dsp:txXfrm>
    </dsp:sp>
    <dsp:sp modelId="{5560EEDC-EC66-0743-B1D3-8E786660E358}">
      <dsp:nvSpPr>
        <dsp:cNvPr id="0" name=""/>
        <dsp:cNvSpPr/>
      </dsp:nvSpPr>
      <dsp:spPr>
        <a:xfrm>
          <a:off x="740410" y="2412609"/>
          <a:ext cx="536561" cy="49403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8514"/>
            <a:satOff val="307"/>
            <a:lumOff val="-13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E1ACF4-B18D-2345-BB22-B138A747D54A}">
      <dsp:nvSpPr>
        <dsp:cNvPr id="0" name=""/>
        <dsp:cNvSpPr/>
      </dsp:nvSpPr>
      <dsp:spPr>
        <a:xfrm>
          <a:off x="0" y="3079567"/>
          <a:ext cx="9387016" cy="69990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56112"/>
            <a:satOff val="-7693"/>
            <a:lumOff val="195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 y trabajos futuros</a:t>
          </a:r>
        </a:p>
      </dsp:txBody>
      <dsp:txXfrm>
        <a:off x="1947393" y="3079567"/>
        <a:ext cx="7439622" cy="699901"/>
      </dsp:txXfrm>
    </dsp:sp>
    <dsp:sp modelId="{F7B493F0-BEB8-FB4A-AF92-5621CF2DED44}">
      <dsp:nvSpPr>
        <dsp:cNvPr id="0" name=""/>
        <dsp:cNvSpPr/>
      </dsp:nvSpPr>
      <dsp:spPr>
        <a:xfrm>
          <a:off x="751806" y="3164454"/>
          <a:ext cx="513770" cy="53012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24685"/>
            <a:satOff val="409"/>
            <a:lumOff val="-18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6BE0C-1B25-45CE-95C9-D4524C9D317E}" type="datetime1">
              <a:rPr lang="es-ES" smtClean="0"/>
              <a:t>14/6/21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/>
              <a:t>Urjc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496A05-01AE-4316-8AE9-CC47A2CB5F9D}" type="datetime1">
              <a:rPr lang="es-ES" noProof="0" smtClean="0"/>
              <a:t>14/6/21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73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570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89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841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43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  <a:endParaRPr lang="es-ES" altLang="zh-CN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  <a:endParaRPr lang="es-ES" altLang="zh-CN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altLang="zh-CN" noProof="0" smtClean="0"/>
              <a:pPr rtl="0"/>
              <a:t>‹Nº›</a:t>
            </a:fld>
            <a:endParaRPr lang="es-ES" altLang="zh-CN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  <a:endParaRPr lang="es-ES" altLang="zh-CN" noProof="0"/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1" name="Marcador de posición de imagen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5" name="Marcador de posición de imagen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 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tas previas de la aplicación mó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Imagen 8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Imagen 9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Línea única de texto.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1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2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072D9BC-C8FA-EF48-827B-39BE0F87B6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B0DEA2B-D53B-B544-A9FC-A3AE21854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3535" y="1659657"/>
            <a:ext cx="5847294" cy="2387600"/>
          </a:xfrm>
        </p:spPr>
        <p:txBody>
          <a:bodyPr/>
          <a:lstStyle/>
          <a:p>
            <a:r>
              <a:rPr lang="es-ES" sz="4400" i="1" dirty="0" err="1">
                <a:solidFill>
                  <a:sysClr val="windowText" lastClr="000000"/>
                </a:solidFill>
              </a:rPr>
              <a:t>Gamificación</a:t>
            </a:r>
            <a:r>
              <a:rPr lang="es-ES" sz="4400" i="1" dirty="0">
                <a:solidFill>
                  <a:sysClr val="windowText" lastClr="000000"/>
                </a:solidFill>
              </a:rPr>
              <a:t>  </a:t>
            </a:r>
            <a:r>
              <a:rPr lang="es-ES" sz="4400" dirty="0">
                <a:solidFill>
                  <a:sysClr val="windowText" lastClr="000000"/>
                </a:solidFill>
              </a:rPr>
              <a:t>de una plataforma web de robótica educativa</a:t>
            </a:r>
            <a:br>
              <a:rPr lang="es-ES" dirty="0">
                <a:solidFill>
                  <a:sysClr val="windowText" lastClr="000000"/>
                </a:solidFill>
              </a:rPr>
            </a:br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F81C334-20C5-CC44-8E44-D4C0363FD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405" y="4047257"/>
            <a:ext cx="4988075" cy="1529158"/>
          </a:xfrm>
        </p:spPr>
        <p:txBody>
          <a:bodyPr/>
          <a:lstStyle/>
          <a:p>
            <a:r>
              <a:rPr lang="es-ES" dirty="0">
                <a:solidFill>
                  <a:sysClr val="windowText" lastClr="000000"/>
                </a:solidFill>
              </a:rPr>
              <a:t>Marta Quintana Portales 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Tutor: Dr. José María Cañas Plaza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Junio 2021</a:t>
            </a:r>
          </a:p>
          <a:p>
            <a:endParaRPr lang="es-ES" dirty="0"/>
          </a:p>
        </p:txBody>
      </p:sp>
      <p:pic>
        <p:nvPicPr>
          <p:cNvPr id="5" name="Marcador de posición de imagen 6" descr="Dos chicas jóvenes mirando la pantalla de un portátil">
            <a:extLst>
              <a:ext uri="{FF2B5EF4-FFF2-40B4-BE49-F238E27FC236}">
                <a16:creationId xmlns:a16="http://schemas.microsoft.com/office/drawing/2014/main" id="{76FFE5E9-682A-FC4C-AFE8-0C08331EAC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" r="35"/>
          <a:stretch/>
        </p:blipFill>
        <p:spPr>
          <a:xfrm>
            <a:off x="630619" y="1395418"/>
            <a:ext cx="4764006" cy="2651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87FD013-A227-EC4D-A603-D848B1F9786B}"/>
              </a:ext>
            </a:extLst>
          </p:cNvPr>
          <p:cNvCxnSpPr>
            <a:cxnSpLocks/>
          </p:cNvCxnSpPr>
          <p:nvPr/>
        </p:nvCxnSpPr>
        <p:spPr>
          <a:xfrm>
            <a:off x="5842363" y="1583871"/>
            <a:ext cx="0" cy="40346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F2B79B1-B49E-D449-AB46-A4C54E2E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92" y="4132166"/>
            <a:ext cx="2926234" cy="14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4400" dirty="0"/>
              <a:t>Objetivos</a:t>
            </a:r>
            <a:endParaRPr lang="es-ES" dirty="0"/>
          </a:p>
        </p:txBody>
      </p:sp>
      <p:pic>
        <p:nvPicPr>
          <p:cNvPr id="17" name="Marcador de posición de imagen 16" descr="Portátil medio abierto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9968" y="2150571"/>
            <a:ext cx="1979613" cy="1981200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1011" y="2089014"/>
            <a:ext cx="3638169" cy="540889"/>
          </a:xfrm>
        </p:spPr>
        <p:txBody>
          <a:bodyPr rtlCol="0"/>
          <a:lstStyle/>
          <a:p>
            <a:pPr rtl="0"/>
            <a:r>
              <a:rPr lang="es-ES" sz="3200" dirty="0"/>
              <a:t>Objetivo Principal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B674B9A6-D55C-478C-8D92-D0BFBCD7B598}"/>
              </a:ext>
            </a:extLst>
          </p:cNvPr>
          <p:cNvCxnSpPr>
            <a:cxnSpLocks/>
          </p:cNvCxnSpPr>
          <p:nvPr/>
        </p:nvCxnSpPr>
        <p:spPr>
          <a:xfrm>
            <a:off x="3900346" y="2629903"/>
            <a:ext cx="598445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89581" y="2924043"/>
            <a:ext cx="6395223" cy="1116095"/>
          </a:xfrm>
        </p:spPr>
        <p:txBody>
          <a:bodyPr rtlCol="0"/>
          <a:lstStyle/>
          <a:p>
            <a:r>
              <a:rPr lang="es-ES" sz="2800" dirty="0"/>
              <a:t>Introducir la </a:t>
            </a:r>
            <a:r>
              <a:rPr lang="es-ES" sz="2800" i="1" dirty="0" err="1"/>
              <a:t>gamificación</a:t>
            </a:r>
            <a:r>
              <a:rPr lang="es-ES" sz="2800" i="1" dirty="0"/>
              <a:t> </a:t>
            </a:r>
            <a:r>
              <a:rPr lang="es-ES" sz="2800" dirty="0"/>
              <a:t>en la plataforma </a:t>
            </a:r>
            <a:r>
              <a:rPr lang="es-ES" sz="2800" dirty="0" err="1"/>
              <a:t>Kibotics</a:t>
            </a:r>
            <a:r>
              <a:rPr lang="es-ES" sz="2800" dirty="0"/>
              <a:t>. 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03CBFA2A-34BD-7549-ABC6-D533D722A095}"/>
              </a:ext>
            </a:extLst>
          </p:cNvPr>
          <p:cNvSpPr/>
          <p:nvPr/>
        </p:nvSpPr>
        <p:spPr>
          <a:xfrm>
            <a:off x="0" y="5683980"/>
            <a:ext cx="12192000" cy="115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s-ES" sz="2000" dirty="0">
                <a:latin typeface="NimbusRomNo9L"/>
              </a:rPr>
              <a:t>Requisitos: Los robots y juegos desarrollados deben ser compatibles con la versión  v.2.8 o superior de </a:t>
            </a:r>
            <a:r>
              <a:rPr lang="es-ES" sz="2000" dirty="0" err="1">
                <a:latin typeface="NimbusRomNo9L"/>
              </a:rPr>
              <a:t>Kibotics</a:t>
            </a:r>
            <a:r>
              <a:rPr lang="es-ES" sz="2000" dirty="0">
                <a:latin typeface="NimbusRomNo9L"/>
              </a:rPr>
              <a:t>. </a:t>
            </a:r>
            <a:endParaRPr lang="es-ES" sz="2000" dirty="0"/>
          </a:p>
          <a:p>
            <a:pPr lvl="1"/>
            <a:r>
              <a:rPr lang="es-ES" sz="2000" dirty="0">
                <a:latin typeface="NimbusRomNo9L"/>
              </a:rPr>
              <a:t>No se debe requerir de instalaciones adicionales. Todo debe correr en el navegador web del cliente. </a:t>
            </a:r>
            <a:endParaRPr lang="es-ES" sz="2000" dirty="0"/>
          </a:p>
          <a:p>
            <a:pPr lvl="1"/>
            <a:r>
              <a:rPr lang="es-ES" sz="2000" dirty="0">
                <a:latin typeface="NimbusRomNo9L"/>
              </a:rPr>
              <a:t>Uso de software de simulación </a:t>
            </a:r>
            <a:r>
              <a:rPr lang="es-ES" sz="2000" dirty="0" err="1">
                <a:latin typeface="NimbusRomNo9L"/>
              </a:rPr>
              <a:t>Websim</a:t>
            </a:r>
            <a:r>
              <a:rPr lang="es-ES" sz="2000" dirty="0">
                <a:latin typeface="NimbusRomNo9L"/>
              </a:rPr>
              <a:t> y A-</a:t>
            </a:r>
            <a:r>
              <a:rPr lang="es-ES" sz="2000" dirty="0" err="1">
                <a:latin typeface="NimbusRomNo9L"/>
              </a:rPr>
              <a:t>Frame</a:t>
            </a:r>
            <a:r>
              <a:rPr lang="es-ES" sz="2000" dirty="0">
                <a:latin typeface="NimbusRomNo9L"/>
              </a:rPr>
              <a:t>.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2200D-81DE-0143-AFBA-DB31A876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Objetivos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02F4F5-D4F7-6E4E-879E-5AB0100B2E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3029993"/>
            <a:ext cx="3446786" cy="1151182"/>
          </a:xfrm>
        </p:spPr>
        <p:txBody>
          <a:bodyPr/>
          <a:lstStyle/>
          <a:p>
            <a:r>
              <a:rPr lang="es-ES" sz="2400" dirty="0"/>
              <a:t>Objetivos específicos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2726AF-23B4-7948-8142-025B514C06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92008" y="1555137"/>
            <a:ext cx="6479992" cy="952535"/>
          </a:xfrm>
        </p:spPr>
        <p:txBody>
          <a:bodyPr/>
          <a:lstStyle/>
          <a:p>
            <a:r>
              <a:rPr lang="es-ES" dirty="0"/>
              <a:t>Diseñar y desarrollar un nuevo juego que analice el audio en tiempo real y explorar la posibilidad de añadir bandas sonoras a los ejercicios actuales. 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10AC4C0-EC69-D64E-AEE7-C7ABA83C8DB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292008" y="3153414"/>
            <a:ext cx="6479992" cy="691938"/>
          </a:xfrm>
        </p:spPr>
        <p:txBody>
          <a:bodyPr/>
          <a:lstStyle/>
          <a:p>
            <a:r>
              <a:rPr lang="es-ES" dirty="0"/>
              <a:t>Diseñar y desarrollar un nuevo ejercicio sobre una aspiradora robótica que tiene que limpiar una habitación. 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BCC6EE-38EE-114A-A65D-45565126496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92008" y="4555335"/>
            <a:ext cx="6479992" cy="1427493"/>
          </a:xfrm>
        </p:spPr>
        <p:txBody>
          <a:bodyPr/>
          <a:lstStyle/>
          <a:p>
            <a:r>
              <a:rPr lang="es-ES" dirty="0"/>
              <a:t>Diseñar y desarrollar un nuevo ejercicio sobre un robot que juega al pañuelo, recorriendo una línea, recogiendo una lata que ejerce de pañuelo y regresando con ella al lugar de partida. </a:t>
            </a:r>
          </a:p>
          <a:p>
            <a:endParaRPr lang="es-ES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2CC7F57-0C11-AC43-B1BE-03F9CDFE6E47}"/>
              </a:ext>
            </a:extLst>
          </p:cNvPr>
          <p:cNvSpPr/>
          <p:nvPr/>
        </p:nvSpPr>
        <p:spPr>
          <a:xfrm>
            <a:off x="3574642" y="1177726"/>
            <a:ext cx="1420091" cy="1337095"/>
          </a:xfrm>
          <a:prstGeom prst="ellipse">
            <a:avLst/>
          </a:prstGeom>
          <a:solidFill>
            <a:srgbClr val="009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1</a:t>
            </a:r>
            <a:endParaRPr lang="es-ES" sz="66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CCF8DE5-9519-E341-9D78-C05BE676E116}"/>
              </a:ext>
            </a:extLst>
          </p:cNvPr>
          <p:cNvSpPr/>
          <p:nvPr/>
        </p:nvSpPr>
        <p:spPr>
          <a:xfrm>
            <a:off x="3574642" y="2716267"/>
            <a:ext cx="1420091" cy="133709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2</a:t>
            </a:r>
            <a:endParaRPr lang="es-ES" sz="6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DED58FF-9F59-5642-8C97-A898A6810AEA}"/>
              </a:ext>
            </a:extLst>
          </p:cNvPr>
          <p:cNvSpPr/>
          <p:nvPr/>
        </p:nvSpPr>
        <p:spPr>
          <a:xfrm>
            <a:off x="3574643" y="4367088"/>
            <a:ext cx="1420091" cy="1337095"/>
          </a:xfrm>
          <a:prstGeom prst="ellipse">
            <a:avLst/>
          </a:prstGeom>
          <a:solidFill>
            <a:srgbClr val="004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3</a:t>
            </a:r>
            <a:endParaRPr lang="es-ES" sz="6600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76CBCD3-4035-E04C-A444-FBEB37A3B33B}"/>
              </a:ext>
            </a:extLst>
          </p:cNvPr>
          <p:cNvCxnSpPr/>
          <p:nvPr/>
        </p:nvCxnSpPr>
        <p:spPr>
          <a:xfrm>
            <a:off x="3277369" y="1752045"/>
            <a:ext cx="0" cy="32210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198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193691F-E800-284E-A5B7-A9536DC7FFD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990500" y="1440173"/>
            <a:ext cx="4113900" cy="2828138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Lenguajes de programación y documentos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01D517-E42A-9E43-9589-7AD4E5A03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2000" y="1440173"/>
            <a:ext cx="4113900" cy="560212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Herramientas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B68E30B-36A9-6148-BAB6-F86D29CF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Infraestructura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B4A3A58-147A-EB40-A83A-C0AF521CD6D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58578" y="1288415"/>
            <a:ext cx="796574" cy="863729"/>
          </a:xfrm>
        </p:spPr>
        <p:txBody>
          <a:bodyPr/>
          <a:lstStyle/>
          <a:p>
            <a:r>
              <a:rPr lang="es-ES" dirty="0"/>
              <a:t>1 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988A1CA-DB01-004B-8787-05DEED40C2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597293" y="1288415"/>
            <a:ext cx="555374" cy="735749"/>
          </a:xfrm>
        </p:spPr>
        <p:txBody>
          <a:bodyPr/>
          <a:lstStyle/>
          <a:p>
            <a:r>
              <a:rPr lang="es-ES" dirty="0"/>
              <a:t>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B43B91-2BA7-C746-A655-5AEA2F27A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t="10521" r="13912" b="11231"/>
          <a:stretch/>
        </p:blipFill>
        <p:spPr>
          <a:xfrm>
            <a:off x="156909" y="2120390"/>
            <a:ext cx="3330672" cy="19990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E21B887-1EF0-274E-B430-D695B042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06" y="4092654"/>
            <a:ext cx="2627440" cy="219716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8CFC23-1E50-854C-8CE3-F96E7AB33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" y="3990627"/>
            <a:ext cx="1972432" cy="221325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97729C-3696-4A4C-B083-7B6B10269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08" y="2393803"/>
            <a:ext cx="1647117" cy="164711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C636E37-66E8-1946-9BC2-1F16214FB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022" y="5191235"/>
            <a:ext cx="897351" cy="89735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7B46154-F5E5-8E4F-8A25-DFE838D5C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493" y="4665923"/>
            <a:ext cx="1118084" cy="111808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782BE2E-FC9C-8C48-A725-A3B52C109C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89" y="5017978"/>
            <a:ext cx="3179978" cy="92427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6981630-B5F9-9C40-8409-5A08DC294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58" y="603777"/>
            <a:ext cx="1981200" cy="23114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0293EB6-4A31-E342-9DE6-3638A3831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69" y="2454139"/>
            <a:ext cx="3723916" cy="223974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0AD1873-6ADA-2F4E-8AE1-6515C8F52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909" y="3640541"/>
            <a:ext cx="3501910" cy="1070028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1508D15-2A83-1749-9EA3-B960792F4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19" y="2992109"/>
            <a:ext cx="2959100" cy="5715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50AF951-E853-4A46-AA1F-AD39C3056B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50" y="1475776"/>
            <a:ext cx="1634229" cy="11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38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493696" y="496448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 title="Fondo del icono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8267115" y="2392220"/>
            <a:ext cx="1582559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290278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Aspirador recoge confeti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344133" y="496448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1" y="4284757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10243051" y="4964487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2DFA133-0936-1A47-856B-D982A31A1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226" y="2723763"/>
            <a:ext cx="1232894" cy="939607"/>
          </a:xfrm>
          <a:prstGeom prst="rect">
            <a:avLst/>
          </a:prstGeom>
        </p:spPr>
      </p:pic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6493697" y="2392220"/>
            <a:ext cx="1439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0" name="Rectángulo 29" title="Fondo del icono">
            <a:extLst>
              <a:ext uri="{FF2B5EF4-FFF2-40B4-BE49-F238E27FC236}">
                <a16:creationId xmlns:a16="http://schemas.microsoft.com/office/drawing/2014/main" id="{3D297A08-262F-3549-91AF-80A9BE885B77}"/>
              </a:ext>
            </a:extLst>
          </p:cNvPr>
          <p:cNvSpPr/>
          <p:nvPr/>
        </p:nvSpPr>
        <p:spPr>
          <a:xfrm>
            <a:off x="10117052" y="2392220"/>
            <a:ext cx="1565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4A01B4BA-5830-2B44-AAF5-4146D8584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3" r="20726"/>
          <a:stretch/>
        </p:blipFill>
        <p:spPr>
          <a:xfrm>
            <a:off x="10218812" y="2130095"/>
            <a:ext cx="1362085" cy="1956246"/>
          </a:xfrm>
          <a:prstGeom prst="rect">
            <a:avLst/>
          </a:prstGeom>
        </p:spPr>
      </p:pic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1672" y="2925356"/>
            <a:ext cx="914400" cy="914400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71979" y="23922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8104901" y="5939864"/>
            <a:ext cx="219808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840" y="3173430"/>
            <a:ext cx="1220461" cy="1220461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4901" y="2163891"/>
            <a:ext cx="1208000" cy="12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18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28403-B9EA-EE40-91A4-D4A66B0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Teleoperador Acústico y Banda Sonora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CB788E-5D81-FD4A-87D7-6D65EB33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993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r>
              <a:rPr lang="es-ES" sz="3200" dirty="0"/>
              <a:t>Aspirador recoge confeti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48D3AD7-5770-DC41-AECA-B1776408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01" y="2474605"/>
            <a:ext cx="2008142" cy="1530435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AC37071F-7A91-5A42-9084-0D7C470F0EBD}"/>
              </a:ext>
            </a:extLst>
          </p:cNvPr>
          <p:cNvCxnSpPr>
            <a:cxnSpLocks/>
          </p:cNvCxnSpPr>
          <p:nvPr/>
        </p:nvCxnSpPr>
        <p:spPr>
          <a:xfrm>
            <a:off x="8088002" y="5741727"/>
            <a:ext cx="21392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9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E6013-3B29-7045-A0F0-12CEAFAA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CA1C08-6D7C-144B-AC0E-731BA6E3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4927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909C162-8241-DD46-9AA3-7454CFF83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3" r="20726"/>
          <a:stretch/>
        </p:blipFill>
        <p:spPr>
          <a:xfrm>
            <a:off x="8122081" y="1678365"/>
            <a:ext cx="2071137" cy="2974597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587C9707-D3B6-9849-9B2C-A31C625F332C}"/>
              </a:ext>
            </a:extLst>
          </p:cNvPr>
          <p:cNvCxnSpPr>
            <a:cxnSpLocks/>
          </p:cNvCxnSpPr>
          <p:nvPr/>
        </p:nvCxnSpPr>
        <p:spPr>
          <a:xfrm>
            <a:off x="8122081" y="5939864"/>
            <a:ext cx="218090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31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41F93-83F5-A94E-ADE9-4BA60336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BD4D71-D2FC-CA44-833A-D54C4566A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78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55569" y="491650"/>
            <a:ext cx="11340000" cy="566793"/>
          </a:xfrm>
        </p:spPr>
        <p:txBody>
          <a:bodyPr rtlCol="0"/>
          <a:lstStyle/>
          <a:p>
            <a:pPr rtl="0"/>
            <a:r>
              <a:rPr lang="es-ES" sz="4400" dirty="0"/>
              <a:t>Índice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C800FB9-A66F-7B42-99FE-3C84E4B71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06115"/>
              </p:ext>
            </p:extLst>
          </p:nvPr>
        </p:nvGraphicFramePr>
        <p:xfrm>
          <a:off x="2804985" y="1641230"/>
          <a:ext cx="9387016" cy="378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055BB6C2-8E6F-4646-BA9B-F0DD8E37A04E}"/>
              </a:ext>
            </a:extLst>
          </p:cNvPr>
          <p:cNvSpPr txBox="1"/>
          <p:nvPr/>
        </p:nvSpPr>
        <p:spPr>
          <a:xfrm>
            <a:off x="2458995" y="79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8" name="Gráfico 7" descr="Robot">
            <a:extLst>
              <a:ext uri="{FF2B5EF4-FFF2-40B4-BE49-F238E27FC236}">
                <a16:creationId xmlns:a16="http://schemas.microsoft.com/office/drawing/2014/main" id="{36222F0A-8EAA-9F41-AD82-B9BCC6DC2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5394" y="1727356"/>
            <a:ext cx="539372" cy="568655"/>
          </a:xfrm>
          <a:prstGeom prst="rect">
            <a:avLst/>
          </a:prstGeom>
        </p:spPr>
      </p:pic>
      <p:pic>
        <p:nvPicPr>
          <p:cNvPr id="12" name="Gráfico 11" descr="Objetivo">
            <a:extLst>
              <a:ext uri="{FF2B5EF4-FFF2-40B4-BE49-F238E27FC236}">
                <a16:creationId xmlns:a16="http://schemas.microsoft.com/office/drawing/2014/main" id="{245005D7-0462-6241-A686-516170491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1720" y="2521428"/>
            <a:ext cx="426720" cy="426720"/>
          </a:xfrm>
          <a:prstGeom prst="rect">
            <a:avLst/>
          </a:prstGeom>
        </p:spPr>
      </p:pic>
      <p:pic>
        <p:nvPicPr>
          <p:cNvPr id="14" name="Gráfico 13" descr="Presentación con lista de comprobación RTL">
            <a:extLst>
              <a:ext uri="{FF2B5EF4-FFF2-40B4-BE49-F238E27FC236}">
                <a16:creationId xmlns:a16="http://schemas.microsoft.com/office/drawing/2014/main" id="{B5212E35-088B-0E4A-90BF-E3B0F313D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5394" y="4808220"/>
            <a:ext cx="530860" cy="530860"/>
          </a:xfrm>
          <a:prstGeom prst="rect">
            <a:avLst/>
          </a:prstGeom>
        </p:spPr>
      </p:pic>
      <p:pic>
        <p:nvPicPr>
          <p:cNvPr id="16" name="Gráfico 15" descr="Engranajes">
            <a:extLst>
              <a:ext uri="{FF2B5EF4-FFF2-40B4-BE49-F238E27FC236}">
                <a16:creationId xmlns:a16="http://schemas.microsoft.com/office/drawing/2014/main" id="{69CA184D-A1F6-484B-A3D1-0598490C9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5355" y="4028642"/>
            <a:ext cx="681820" cy="552884"/>
          </a:xfrm>
          <a:prstGeom prst="rect">
            <a:avLst/>
          </a:prstGeom>
        </p:spPr>
      </p:pic>
      <p:pic>
        <p:nvPicPr>
          <p:cNvPr id="18" name="Gráfico 17" descr="Herramientas">
            <a:extLst>
              <a:ext uri="{FF2B5EF4-FFF2-40B4-BE49-F238E27FC236}">
                <a16:creationId xmlns:a16="http://schemas.microsoft.com/office/drawing/2014/main" id="{483040C9-B153-FF4F-BAE6-9B506583EC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564611" y="3291400"/>
            <a:ext cx="479069" cy="4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1EF87-8331-194A-80C9-DD8313BD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 y trabajos futuros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4A80C82-9DF9-2147-8ED3-51F9624C267E}"/>
              </a:ext>
            </a:extLst>
          </p:cNvPr>
          <p:cNvSpPr txBox="1">
            <a:spLocks/>
          </p:cNvSpPr>
          <p:nvPr/>
        </p:nvSpPr>
        <p:spPr>
          <a:xfrm>
            <a:off x="619891" y="1728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6037BD7-C4E1-FD43-A652-69E7213AAA41}"/>
              </a:ext>
            </a:extLst>
          </p:cNvPr>
          <p:cNvCxnSpPr>
            <a:cxnSpLocks/>
          </p:cNvCxnSpPr>
          <p:nvPr/>
        </p:nvCxnSpPr>
        <p:spPr>
          <a:xfrm>
            <a:off x="619891" y="2160000"/>
            <a:ext cx="527986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1">
            <a:extLst>
              <a:ext uri="{FF2B5EF4-FFF2-40B4-BE49-F238E27FC236}">
                <a16:creationId xmlns:a16="http://schemas.microsoft.com/office/drawing/2014/main" id="{FBE849A9-E30B-014E-84B6-39B16045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506663"/>
            <a:ext cx="11339513" cy="4351337"/>
          </a:xfrm>
        </p:spPr>
        <p:txBody>
          <a:bodyPr/>
          <a:lstStyle/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Diseñar y desarrollar un nuevo juego que analice el audio en tiempo real y explorar la posibilidad de añadir bandas sonoras a los ejercicios actuales 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Diseñar y desarrollar un nuevo ejercicio sobre una aspiradora robótica que tiene que limpiar una habitación 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Diseñar y desarrollar un nuevo ejercicio sobre un robot que juega al pañuelo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400" dirty="0"/>
              <a:t>Objetivo principal se ha cumplido: Introducir la </a:t>
            </a:r>
            <a:r>
              <a:rPr lang="es-ES" sz="2400" i="1" dirty="0" err="1"/>
              <a:t>gamificación</a:t>
            </a:r>
            <a:r>
              <a:rPr lang="es-ES" sz="2400" i="1" dirty="0"/>
              <a:t> </a:t>
            </a:r>
            <a:r>
              <a:rPr lang="es-ES" sz="2400" dirty="0"/>
              <a:t>en la plataforma </a:t>
            </a:r>
            <a:r>
              <a:rPr lang="es-ES" sz="2400" dirty="0" err="1"/>
              <a:t>Kibotics</a:t>
            </a:r>
            <a:r>
              <a:rPr lang="es-ES" sz="2400" dirty="0"/>
              <a:t>. </a:t>
            </a:r>
          </a:p>
          <a:p>
            <a:endParaRPr lang="es-ES" dirty="0"/>
          </a:p>
        </p:txBody>
      </p:sp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CA9EECA8-82E3-3749-AAF1-CB33DAE7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438" y="3159327"/>
            <a:ext cx="395894" cy="39589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F01B9150-F2B3-5840-A78F-253C00DDE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375" y="3963631"/>
            <a:ext cx="395894" cy="3958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F3C4B93E-47B5-9045-BBB0-7877D2BE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375" y="2355023"/>
            <a:ext cx="395894" cy="3958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98F95578-8DEE-634B-9F40-03104D8F8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3882" y="5284695"/>
            <a:ext cx="1080248" cy="108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D7AE8C-01C7-CD42-B2CC-A457ABA4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 y trabajos futuros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3BEA36A-B0A1-6549-B785-7F8E7F3EECC2}"/>
              </a:ext>
            </a:extLst>
          </p:cNvPr>
          <p:cNvSpPr txBox="1">
            <a:spLocks/>
          </p:cNvSpPr>
          <p:nvPr/>
        </p:nvSpPr>
        <p:spPr>
          <a:xfrm>
            <a:off x="679973" y="1728977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Líneas futuras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F600317-4FB5-6A4B-9C63-D8C811F93A61}"/>
              </a:ext>
            </a:extLst>
          </p:cNvPr>
          <p:cNvCxnSpPr>
            <a:cxnSpLocks/>
          </p:cNvCxnSpPr>
          <p:nvPr/>
        </p:nvCxnSpPr>
        <p:spPr>
          <a:xfrm>
            <a:off x="679973" y="2160977"/>
            <a:ext cx="5279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33">
            <a:extLst>
              <a:ext uri="{FF2B5EF4-FFF2-40B4-BE49-F238E27FC236}">
                <a16:creationId xmlns:a16="http://schemas.microsoft.com/office/drawing/2014/main" id="{040354DE-35F3-4C43-AEF6-71AC90C9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" y="2345298"/>
            <a:ext cx="11339513" cy="4351338"/>
          </a:xfrm>
        </p:spPr>
        <p:txBody>
          <a:bodyPr/>
          <a:lstStyle/>
          <a:p>
            <a:pPr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Mejorar el </a:t>
            </a:r>
            <a:r>
              <a:rPr lang="es-ES" sz="2600" dirty="0" err="1"/>
              <a:t>teleoperador</a:t>
            </a:r>
            <a:r>
              <a:rPr lang="es-ES" sz="2600" dirty="0"/>
              <a:t> acústico  </a:t>
            </a:r>
            <a:r>
              <a:rPr lang="es-ES" sz="2600" dirty="0">
                <a:sym typeface="Wingdings" pitchFamily="2" charset="2"/>
              </a:rPr>
              <a:t> Mejorar Escenario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140000"/>
              <a:buNone/>
            </a:pPr>
            <a:endParaRPr lang="es-ES" sz="2600" dirty="0"/>
          </a:p>
          <a:p>
            <a:pPr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Mejorar juego del pañuelo  </a:t>
            </a:r>
            <a:r>
              <a:rPr lang="es-ES" sz="2600" dirty="0">
                <a:sym typeface="Wingdings" pitchFamily="2" charset="2"/>
              </a:rPr>
              <a:t> </a:t>
            </a:r>
            <a:r>
              <a:rPr lang="es-ES" sz="2600" dirty="0" err="1">
                <a:sym typeface="Wingdings" pitchFamily="2" charset="2"/>
              </a:rPr>
              <a:t>Multirobot</a:t>
            </a:r>
            <a:endParaRPr lang="es-ES" sz="2600" dirty="0">
              <a:sym typeface="Wingdings" pitchFamily="2" charset="2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140000"/>
              <a:buNone/>
            </a:pPr>
            <a:endParaRPr lang="es-ES" sz="2600" dirty="0"/>
          </a:p>
          <a:p>
            <a:pPr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Juegos con reconocimiento de imágenes o de poses </a:t>
            </a:r>
          </a:p>
          <a:p>
            <a:pPr marL="0" indent="0">
              <a:buSzPct val="140000"/>
              <a:buNone/>
            </a:pPr>
            <a:r>
              <a:rPr lang="es-ES" sz="2600" dirty="0">
                <a:sym typeface="Wingdings" pitchFamily="2" charset="2"/>
              </a:rPr>
              <a:t> 					 Sacar rendimiento a </a:t>
            </a:r>
            <a:r>
              <a:rPr lang="es-ES" sz="2600" dirty="0" err="1">
                <a:sym typeface="Wingdings" pitchFamily="2" charset="2"/>
              </a:rPr>
              <a:t>Teachable</a:t>
            </a:r>
            <a:r>
              <a:rPr lang="es-ES" sz="2600" dirty="0">
                <a:sym typeface="Wingdings" pitchFamily="2" charset="2"/>
              </a:rPr>
              <a:t> Machine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140000"/>
              <a:buNone/>
            </a:pPr>
            <a:endParaRPr lang="es-ES" sz="2600" dirty="0"/>
          </a:p>
          <a:p>
            <a:pPr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Juegos </a:t>
            </a:r>
            <a:r>
              <a:rPr lang="es-ES" sz="2600" dirty="0" err="1"/>
              <a:t>multirobot</a:t>
            </a:r>
            <a:r>
              <a:rPr lang="es-ES" sz="2600" dirty="0"/>
              <a:t> en línea </a:t>
            </a:r>
            <a:r>
              <a:rPr lang="es-ES" sz="2600" dirty="0">
                <a:sym typeface="Wingdings" pitchFamily="2" charset="2"/>
              </a:rPr>
              <a:t> Competiciones entre usuarios y retransmisión</a:t>
            </a:r>
            <a:endParaRPr lang="es-ES" sz="26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425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Marcador de posición de imagen 47" descr="Niño usando protección ocular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/>
          <a:stretch/>
        </p:blipFill>
        <p:spPr>
          <a:xfrm>
            <a:off x="0" y="0"/>
            <a:ext cx="9897290" cy="6858000"/>
          </a:xfrm>
        </p:spPr>
      </p:pic>
      <p:sp>
        <p:nvSpPr>
          <p:cNvPr id="32" name="Rectángulo 31" title="Fondo semitransparente oscuro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7602583" y="0"/>
            <a:ext cx="45894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96822" y="1370331"/>
            <a:ext cx="4758015" cy="2387600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  <a:br>
              <a:rPr lang="es-ES" dirty="0"/>
            </a:br>
            <a:r>
              <a:rPr lang="es-ES" sz="4000" dirty="0">
                <a:latin typeface="+mn-lt"/>
                <a:ea typeface="Baskerville" panose="02020502070401020303" pitchFamily="18" charset="0"/>
                <a:cs typeface="Big Caslon Medium" panose="02000603090000020003" pitchFamily="2" charset="-79"/>
              </a:rPr>
              <a:t>¿Alguna Pregunta?</a:t>
            </a:r>
            <a:endParaRPr lang="es-ES" dirty="0">
              <a:latin typeface="+mn-lt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7896822" y="3932132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96822" y="4106334"/>
            <a:ext cx="3206053" cy="247650"/>
          </a:xfrm>
        </p:spPr>
        <p:txBody>
          <a:bodyPr rtlCol="0"/>
          <a:lstStyle/>
          <a:p>
            <a:pPr rtl="0"/>
            <a:r>
              <a:rPr lang="es-ES" sz="2000" dirty="0"/>
              <a:t>Marta Quintana Portales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do robot amarillo">
            <a:extLst>
              <a:ext uri="{FF2B5EF4-FFF2-40B4-BE49-F238E27FC236}">
                <a16:creationId xmlns:a16="http://schemas.microsoft.com/office/drawing/2014/main" id="{C80073BF-E9D2-4973-B712-CAAE8DDB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66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71D8A916-CF1A-CA44-B00B-9FB5E8A2FCBA}"/>
              </a:ext>
            </a:extLst>
          </p:cNvPr>
          <p:cNvSpPr/>
          <p:nvPr/>
        </p:nvSpPr>
        <p:spPr>
          <a:xfrm>
            <a:off x="-1470191" y="631463"/>
            <a:ext cx="8149867" cy="7939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35EF1-E1BF-8544-90CD-08978F46F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0" y="2744838"/>
            <a:ext cx="5869786" cy="3385029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Tecnologías web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 educativa y </a:t>
            </a:r>
            <a:r>
              <a:rPr lang="es-ES" sz="51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Gamificación</a:t>
            </a:r>
            <a:r>
              <a:rPr lang="es-ES" sz="5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1A0A2D08-FE6E-B848-BA2A-FDFABBDB156E}"/>
              </a:ext>
            </a:extLst>
          </p:cNvPr>
          <p:cNvSpPr txBox="1">
            <a:spLocks/>
          </p:cNvSpPr>
          <p:nvPr/>
        </p:nvSpPr>
        <p:spPr bwMode="ltGray">
          <a:xfrm>
            <a:off x="809890" y="1404754"/>
            <a:ext cx="4205447" cy="5667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6A33909-28C0-8846-AB1E-311C67C53615}"/>
              </a:ext>
            </a:extLst>
          </p:cNvPr>
          <p:cNvCxnSpPr>
            <a:cxnSpLocks/>
          </p:cNvCxnSpPr>
          <p:nvPr/>
        </p:nvCxnSpPr>
        <p:spPr>
          <a:xfrm>
            <a:off x="979223" y="1971547"/>
            <a:ext cx="292746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26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AD1673EA-9F8F-4138-9A82-87E3E1073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5" y="2807208"/>
            <a:ext cx="4946905" cy="370789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38100" indent="0">
              <a:lnSpc>
                <a:spcPct val="90000"/>
              </a:lnSpc>
              <a:buSzPct val="150000"/>
              <a:buNone/>
            </a:pPr>
            <a:r>
              <a:rPr lang="es-ES" sz="3200" dirty="0"/>
              <a:t>Robot : máquina autónoma o </a:t>
            </a:r>
            <a:r>
              <a:rPr lang="es-ES" sz="3200" dirty="0" err="1"/>
              <a:t>semi</a:t>
            </a:r>
            <a:r>
              <a:rPr lang="es-ES" sz="3200" dirty="0"/>
              <a:t>-autónoma.</a:t>
            </a:r>
          </a:p>
          <a:p>
            <a:pPr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3200" dirty="0"/>
              <a:t>Percibir el entorno    </a:t>
            </a:r>
            <a:r>
              <a:rPr lang="es-ES" sz="3200" dirty="0">
                <a:sym typeface="Wingdings" pitchFamily="2" charset="2"/>
              </a:rPr>
              <a:t>     SENSORES</a:t>
            </a:r>
          </a:p>
          <a:p>
            <a:pPr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3200" dirty="0">
                <a:sym typeface="Wingdings" pitchFamily="2" charset="2"/>
              </a:rPr>
              <a:t>Calcular para tomar decisiones</a:t>
            </a:r>
          </a:p>
          <a:p>
            <a:pPr marL="0" indent="0">
              <a:spcAft>
                <a:spcPts val="600"/>
              </a:spcAft>
              <a:buSzPct val="150000"/>
              <a:buNone/>
            </a:pPr>
            <a:r>
              <a:rPr lang="es-ES" sz="3200" dirty="0">
                <a:sym typeface="Wingdings" pitchFamily="2" charset="2"/>
              </a:rPr>
              <a:t>             PROCESADOR + ALGORITMO</a:t>
            </a:r>
          </a:p>
          <a:p>
            <a:pPr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3200" dirty="0">
                <a:sym typeface="Wingdings" pitchFamily="2" charset="2"/>
              </a:rPr>
              <a:t>Actuar o moverse       ACTUADORES</a:t>
            </a:r>
          </a:p>
          <a:p>
            <a:pPr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3200" dirty="0">
                <a:sym typeface="Wingdings" pitchFamily="2" charset="2"/>
              </a:rPr>
              <a:t>Comunicarse, enviar información</a:t>
            </a:r>
          </a:p>
          <a:p>
            <a:pPr marL="0" indent="0">
              <a:spcAft>
                <a:spcPts val="600"/>
              </a:spcAft>
              <a:buSzPct val="150000"/>
              <a:buNone/>
            </a:pPr>
            <a:r>
              <a:rPr lang="es-ES" sz="3200" dirty="0">
                <a:sym typeface="Wingdings" pitchFamily="2" charset="2"/>
              </a:rPr>
              <a:t>                   LEDS, PANTALLAS, WIFI…</a:t>
            </a:r>
            <a:endParaRPr lang="es-ES" sz="32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" name="Marcador de contenido 21">
            <a:extLst>
              <a:ext uri="{FF2B5EF4-FFF2-40B4-BE49-F238E27FC236}">
                <a16:creationId xmlns:a16="http://schemas.microsoft.com/office/drawing/2014/main" id="{F54F56A5-2367-9044-B458-D2FA3C8CE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0" y="986810"/>
            <a:ext cx="6903720" cy="48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02336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Tecnologías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05A35A9-C9A5-4438-934D-AA0653BB2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Aplicaciones Web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Modelo cliente/servidor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Protocolo HTTP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Multiplataforma y multidispositivo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Sin instalar nada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Inconveniente </a:t>
            </a:r>
            <a:r>
              <a:rPr lang="en-US" sz="2000">
                <a:solidFill>
                  <a:schemeClr val="tx1"/>
                </a:solidFill>
                <a:sym typeface="Wingdings" pitchFamily="2" charset="2"/>
              </a:rPr>
              <a:t> dependecia de internet.</a:t>
            </a:r>
            <a:endParaRPr lang="en-US" sz="200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C3B945DE-33FC-A340-BAA1-691A5EA62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" r="3" b="3"/>
          <a:stretch/>
        </p:blipFill>
        <p:spPr>
          <a:xfrm>
            <a:off x="4178285" y="1248031"/>
            <a:ext cx="7855045" cy="46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47446-1432-9F4A-92B2-7F56E19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Tecnologías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77D82A-6C95-D448-890D-C204BB39A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33859" y="2639398"/>
            <a:ext cx="5472000" cy="3868486"/>
          </a:xfrm>
        </p:spPr>
        <p:txBody>
          <a:bodyPr/>
          <a:lstStyle/>
          <a:p>
            <a:r>
              <a:rPr lang="es-ES" sz="2800" dirty="0"/>
              <a:t>HTML5 </a:t>
            </a:r>
          </a:p>
          <a:p>
            <a:r>
              <a:rPr lang="es-ES" sz="2800" dirty="0"/>
              <a:t>JavaScript</a:t>
            </a:r>
          </a:p>
          <a:p>
            <a:r>
              <a:rPr lang="es-ES" sz="2800" dirty="0"/>
              <a:t>CSS3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F12995-0629-5E49-A180-DD9EB2BDA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2498" y="2639398"/>
            <a:ext cx="5472000" cy="3868486"/>
          </a:xfrm>
        </p:spPr>
        <p:txBody>
          <a:bodyPr/>
          <a:lstStyle/>
          <a:p>
            <a:r>
              <a:rPr lang="es-ES" sz="2800" dirty="0"/>
              <a:t>Django</a:t>
            </a:r>
          </a:p>
          <a:p>
            <a:r>
              <a:rPr lang="es-ES" sz="2800" dirty="0" err="1"/>
              <a:t>Node.js</a:t>
            </a:r>
            <a:endParaRPr lang="es-ES" sz="2800" dirty="0"/>
          </a:p>
          <a:p>
            <a:r>
              <a:rPr lang="es-ES" sz="2800" dirty="0"/>
              <a:t>PHP </a:t>
            </a:r>
          </a:p>
          <a:p>
            <a:r>
              <a:rPr lang="es-ES" sz="2800" dirty="0"/>
              <a:t>...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7516D2C-E000-EE4B-80CC-C9C13645E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54025"/>
            <a:ext cx="5472000" cy="455122"/>
          </a:xfrm>
        </p:spPr>
        <p:txBody>
          <a:bodyPr/>
          <a:lstStyle/>
          <a:p>
            <a:r>
              <a:rPr lang="es-ES" sz="2800" dirty="0"/>
              <a:t>Lado cliente o </a:t>
            </a:r>
            <a:r>
              <a:rPr lang="es-ES" sz="2800" i="1" dirty="0" err="1"/>
              <a:t>frontend</a:t>
            </a:r>
            <a:endParaRPr lang="es-ES" sz="2800" i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163499-8DC2-5B48-A6BE-7878B3FB7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sz="2800" dirty="0"/>
              <a:t>Lado Servidor o </a:t>
            </a:r>
            <a:r>
              <a:rPr lang="es-ES" sz="2800" i="1" dirty="0" err="1"/>
              <a:t>backend</a:t>
            </a:r>
            <a:endParaRPr lang="es-ES" sz="2800" i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87F8AF-75AB-8044-8120-2BAF13DF7C90}"/>
              </a:ext>
            </a:extLst>
          </p:cNvPr>
          <p:cNvSpPr txBox="1"/>
          <p:nvPr/>
        </p:nvSpPr>
        <p:spPr>
          <a:xfrm>
            <a:off x="6312700" y="5044303"/>
            <a:ext cx="53110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itchFamily="2" charset="2"/>
              <a:buChar char="Ø"/>
            </a:pPr>
            <a:r>
              <a:rPr lang="es-ES" sz="2800" dirty="0"/>
              <a:t>Bases de datos: </a:t>
            </a:r>
            <a:r>
              <a:rPr lang="es-ES" sz="2800" dirty="0" err="1"/>
              <a:t>mySQL</a:t>
            </a:r>
            <a:r>
              <a:rPr lang="es-ES" sz="2800" dirty="0"/>
              <a:t>, </a:t>
            </a:r>
            <a:r>
              <a:rPr lang="es-ES" sz="2800" dirty="0" err="1"/>
              <a:t>MongoDB</a:t>
            </a:r>
            <a:r>
              <a:rPr lang="es-ES" sz="2800" dirty="0"/>
              <a:t> …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483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 Educativa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707A99-3333-4845-9BE3-2712FB47F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Scratch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1"/>
                </a:solidFill>
              </a:rPr>
              <a:t>OpenRoberta</a:t>
            </a:r>
            <a:endParaRPr lang="en-US" sz="2600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LEGO Education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1"/>
                </a:solidFill>
              </a:rPr>
              <a:t>MBlock</a:t>
            </a:r>
            <a:r>
              <a:rPr lang="en-US" sz="2600" dirty="0">
                <a:solidFill>
                  <a:schemeClr val="tx1"/>
                </a:solidFill>
              </a:rPr>
              <a:t> IDE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i="1" dirty="0" err="1">
                <a:solidFill>
                  <a:schemeClr val="tx1"/>
                </a:solidFill>
              </a:rPr>
              <a:t>Kibotics</a:t>
            </a:r>
            <a:endParaRPr lang="en-US" sz="2600" i="1" dirty="0">
              <a:solidFill>
                <a:schemeClr val="tx1"/>
              </a:solidFill>
            </a:endParaRP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E78233-1522-004A-BFC5-5AA49009A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58" y="1924350"/>
            <a:ext cx="8364542" cy="32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0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28ECF-2BD1-4D46-97CB-CF9A04EF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28FA85-2293-954C-81A4-54E9507AB04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EDE30A-7238-304E-8204-0BB6A3075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7" y="432000"/>
            <a:ext cx="11726497" cy="60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5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855464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Educativa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4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</a:t>
            </a:r>
            <a:r>
              <a:rPr lang="en-US" sz="4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Gamificación</a:t>
            </a:r>
            <a:r>
              <a:rPr lang="en-US" sz="4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”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D707F24-ECC1-DA41-8EF5-1B8863F70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88" y="2658965"/>
            <a:ext cx="7897212" cy="337991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43F0175-532B-074F-97F2-21A76AC8FF37}"/>
              </a:ext>
            </a:extLst>
          </p:cNvPr>
          <p:cNvSpPr txBox="1"/>
          <p:nvPr/>
        </p:nvSpPr>
        <p:spPr>
          <a:xfrm>
            <a:off x="5114441" y="547187"/>
            <a:ext cx="6664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término </a:t>
            </a:r>
            <a:r>
              <a:rPr lang="es-ES" i="1" dirty="0"/>
              <a:t>“</a:t>
            </a:r>
            <a:r>
              <a:rPr lang="es-ES" i="1" dirty="0" err="1"/>
              <a:t>Gamificación</a:t>
            </a:r>
            <a:r>
              <a:rPr lang="es-ES" i="1" dirty="0"/>
              <a:t>” </a:t>
            </a:r>
            <a:r>
              <a:rPr lang="es-ES" dirty="0"/>
              <a:t>o </a:t>
            </a:r>
            <a:r>
              <a:rPr lang="es-ES" dirty="0" err="1"/>
              <a:t>ludificación</a:t>
            </a:r>
            <a:r>
              <a:rPr lang="es-ES" dirty="0"/>
              <a:t> se emplea para referirse al aprendizaje a través de juegos en el entorno educativo y profesional. </a:t>
            </a:r>
          </a:p>
          <a:p>
            <a:endParaRPr lang="es-ES" i="1" dirty="0"/>
          </a:p>
          <a:p>
            <a:r>
              <a:rPr lang="es-ES" i="1" dirty="0"/>
              <a:t>“Aprendemos un 10% de lo que leemos, 20% de lo que escuchamos, 75% de lo que vemos y </a:t>
            </a:r>
            <a:r>
              <a:rPr lang="es-ES" i="1" dirty="0" err="1"/>
              <a:t>oimos</a:t>
            </a:r>
            <a:r>
              <a:rPr lang="es-ES" i="1" dirty="0"/>
              <a:t> y 90% de lo que hacemos “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779978-F747-F947-82D5-B5C88C76FDA8}"/>
              </a:ext>
            </a:extLst>
          </p:cNvPr>
          <p:cNvSpPr txBox="1"/>
          <p:nvPr/>
        </p:nvSpPr>
        <p:spPr>
          <a:xfrm>
            <a:off x="412561" y="2998112"/>
            <a:ext cx="38822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Campeonatos de robótica educativa: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RoboCup</a:t>
            </a:r>
            <a:r>
              <a:rPr lang="es-ES" dirty="0"/>
              <a:t> Junior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Eurobot</a:t>
            </a:r>
            <a:r>
              <a:rPr lang="es-ES" dirty="0"/>
              <a:t> Junior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First</a:t>
            </a:r>
            <a:r>
              <a:rPr lang="es-ES" dirty="0"/>
              <a:t> Lego league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Torneo Nacional VEX </a:t>
            </a:r>
            <a:r>
              <a:rPr lang="es-ES" dirty="0" err="1"/>
              <a:t>Robotics</a:t>
            </a:r>
            <a:r>
              <a:rPr lang="es-ES" dirty="0"/>
              <a:t> IQ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err="1"/>
              <a:t>RoboCampeones</a:t>
            </a:r>
            <a:r>
              <a:rPr lang="es-ES" dirty="0"/>
              <a:t> 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51747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02_TF33781529" id="{B1D49CA5-A37F-4481-9498-089364DEF8BB}" vid="{7B5EDC1C-062C-4068-BE08-41B71567A6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{E1AABEDB-08B0-9546-AD6B-CDBCCE8B875C}tf10001079</Template>
  <TotalTime>304</TotalTime>
  <Words>538</Words>
  <Application>Microsoft Macintosh PowerPoint</Application>
  <PresentationFormat>Panorámica</PresentationFormat>
  <Paragraphs>110</Paragraphs>
  <Slides>22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Arial</vt:lpstr>
      <vt:lpstr>Arial Black</vt:lpstr>
      <vt:lpstr>Baskerville</vt:lpstr>
      <vt:lpstr>Big Caslon Medium</vt:lpstr>
      <vt:lpstr>Calibri</vt:lpstr>
      <vt:lpstr>NimbusRomNo9L</vt:lpstr>
      <vt:lpstr>Tahoma</vt:lpstr>
      <vt:lpstr>Times New Roman</vt:lpstr>
      <vt:lpstr>Wingdings</vt:lpstr>
      <vt:lpstr>Tema de Office</vt:lpstr>
      <vt:lpstr>Gamificación  de una plataforma web de robótica educativa </vt:lpstr>
      <vt:lpstr>Índice</vt:lpstr>
      <vt:lpstr>Presentación de PowerPoint</vt:lpstr>
      <vt:lpstr>Robótica</vt:lpstr>
      <vt:lpstr>Tecnologías Web</vt:lpstr>
      <vt:lpstr>Tecnologías Web</vt:lpstr>
      <vt:lpstr>Robótica Educativa</vt:lpstr>
      <vt:lpstr>Presentación de PowerPoint</vt:lpstr>
      <vt:lpstr>Robótica Educativa  “Gamificación”</vt:lpstr>
      <vt:lpstr>Objetivos</vt:lpstr>
      <vt:lpstr>Objetivos </vt:lpstr>
      <vt:lpstr>Infraestructura</vt:lpstr>
      <vt:lpstr>Desarrollo</vt:lpstr>
      <vt:lpstr>Desarrollo</vt:lpstr>
      <vt:lpstr>Teleoperador Acústico y Banda Sonora</vt:lpstr>
      <vt:lpstr>Desarrollo</vt:lpstr>
      <vt:lpstr>Aspiradora recoge confeti</vt:lpstr>
      <vt:lpstr>Desarrollo</vt:lpstr>
      <vt:lpstr>Juego del pañuelo</vt:lpstr>
      <vt:lpstr>Conclusiones y trabajos futuros</vt:lpstr>
      <vt:lpstr>Conclusiones y trabajos futuros</vt:lpstr>
      <vt:lpstr>Gracias ¿Alguna Pregunta?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Gamificación de una plataforma web de robótica educativa</dc:title>
  <dc:creator>Laura Quintana Portales</dc:creator>
  <cp:lastModifiedBy>Marta Quintana Portales</cp:lastModifiedBy>
  <cp:revision>37</cp:revision>
  <dcterms:created xsi:type="dcterms:W3CDTF">2021-06-08T09:44:37Z</dcterms:created>
  <dcterms:modified xsi:type="dcterms:W3CDTF">2021-06-14T07:00:38Z</dcterms:modified>
  <cp:category/>
</cp:coreProperties>
</file>